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8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RTSOCIETYOFMONMOUTHCOUNTY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D136-E518-B347-B5D8-E29BCBE79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 society of Monmouth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F922A-1916-034A-9DB9-991DAD9E4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2018-2020</a:t>
            </a:r>
          </a:p>
          <a:p>
            <a:r>
              <a:rPr lang="en-US" dirty="0"/>
              <a:t>WWW.ARTSOCIETYOFMONMOUTHCOUNTY.ORG</a:t>
            </a:r>
          </a:p>
        </p:txBody>
      </p:sp>
    </p:spTree>
    <p:extLst>
      <p:ext uri="{BB962C8B-B14F-4D97-AF65-F5344CB8AC3E}">
        <p14:creationId xmlns:p14="http://schemas.microsoft.com/office/powerpoint/2010/main" val="1229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CDC0-8643-3A48-81C9-4CAA22F9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and offer your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9707-1DC0-D847-84DD-BB7ED617A2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WAYS YOU CAN HELP:</a:t>
            </a:r>
          </a:p>
          <a:p>
            <a:pPr lvl="1"/>
            <a:r>
              <a:rPr lang="en-US" dirty="0"/>
              <a:t>RECEIVE ARTWORKS AT ART EXHIBITS</a:t>
            </a:r>
          </a:p>
          <a:p>
            <a:pPr lvl="1"/>
            <a:r>
              <a:rPr lang="en-US" dirty="0"/>
              <a:t>FIND NEW LOCATIONS FOR ART EXHIBITS</a:t>
            </a:r>
          </a:p>
          <a:p>
            <a:pPr lvl="1"/>
            <a:r>
              <a:rPr lang="en-US" dirty="0"/>
              <a:t>RECOMMEND GUEST SPEAKERS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189DD-7E85-2949-9081-FD976457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468879"/>
            <a:ext cx="4645152" cy="298998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APPLY FOR GRANTS</a:t>
            </a:r>
          </a:p>
          <a:p>
            <a:pPr lvl="1"/>
            <a:r>
              <a:rPr lang="en-US" dirty="0"/>
              <a:t>DEVELOP ANNUAL BROCHURE</a:t>
            </a:r>
          </a:p>
          <a:p>
            <a:pPr lvl="1"/>
            <a:r>
              <a:rPr lang="en-US" dirty="0"/>
              <a:t>CREATE EXHIBIT BROCHURES</a:t>
            </a:r>
          </a:p>
          <a:p>
            <a:pPr lvl="1"/>
            <a:r>
              <a:rPr lang="en-US" dirty="0"/>
              <a:t>ORGANIZE NEW EVENTS</a:t>
            </a:r>
          </a:p>
          <a:p>
            <a:pPr lvl="1"/>
            <a:r>
              <a:rPr lang="en-US" dirty="0"/>
              <a:t>VOLUNTEER for OPEN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1895-9B82-C544-85D6-14188215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POSiTIONS</a:t>
            </a:r>
            <a:r>
              <a:rPr lang="en-US" dirty="0"/>
              <a:t> FOR 2020-2022</a:t>
            </a:r>
            <a:br>
              <a:rPr lang="en-US" dirty="0"/>
            </a:br>
            <a:r>
              <a:rPr lang="en-US" dirty="0"/>
              <a:t>ELECTIONS WERE HELD IN JUNE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ADA9-D9B8-2D4E-B11F-9CCEC3DDA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PRESIDENT OR CO-PRESIDENTS – Plans and oversees all activities and volunteers</a:t>
            </a:r>
          </a:p>
          <a:p>
            <a:pPr lvl="1"/>
            <a:r>
              <a:rPr lang="en-US" dirty="0"/>
              <a:t>VP PROGRAMS – Manages Guest Lectures for meetings</a:t>
            </a:r>
          </a:p>
          <a:p>
            <a:pPr lvl="1"/>
            <a:r>
              <a:rPr lang="en-US" dirty="0"/>
              <a:t>VP EXHIBITS – Manages Exhibits (obtains ribbons and supports Exhibit Chairs)</a:t>
            </a:r>
          </a:p>
          <a:p>
            <a:pPr lvl="1"/>
            <a:r>
              <a:rPr lang="en-US" dirty="0"/>
              <a:t>EXHIBIT CHAIRS – Prepares for and Sets up Exhibits (Dates, Judges, Ribbons, etc.)</a:t>
            </a:r>
          </a:p>
          <a:p>
            <a:pPr lvl="1"/>
            <a:r>
              <a:rPr lang="en-US" dirty="0"/>
              <a:t>PUBLICITY SECRETARY – Issues press releases, manages social media</a:t>
            </a:r>
          </a:p>
          <a:p>
            <a:pPr lvl="1"/>
            <a:r>
              <a:rPr lang="en-US" dirty="0"/>
              <a:t>EMAIL COMMUNICATIONS – Uses MailChimp to communicate with members</a:t>
            </a:r>
          </a:p>
          <a:p>
            <a:pPr lvl="1"/>
            <a:r>
              <a:rPr lang="en-US" dirty="0"/>
              <a:t>WEBSITE MANAGEMENT – Uses JIMDO to update the website</a:t>
            </a:r>
          </a:p>
          <a:p>
            <a:pPr lvl="1"/>
            <a:r>
              <a:rPr lang="en-US" dirty="0"/>
              <a:t>PARLIAMENTARIAN – Uses Roberts Rules of Order at Board Meetings</a:t>
            </a:r>
          </a:p>
        </p:txBody>
      </p:sp>
    </p:spTree>
    <p:extLst>
      <p:ext uri="{BB962C8B-B14F-4D97-AF65-F5344CB8AC3E}">
        <p14:creationId xmlns:p14="http://schemas.microsoft.com/office/powerpoint/2010/main" val="34841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F68B-C117-3D48-8190-3F980DF8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YOUR INTEREST – OFFER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F2570-ACBD-A747-8CA0-7780509E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ANY BOARD MEMBER</a:t>
            </a:r>
          </a:p>
          <a:p>
            <a:pPr lvl="1"/>
            <a:r>
              <a:rPr lang="en-US" dirty="0">
                <a:hlinkClick r:id="rId2"/>
              </a:rPr>
              <a:t>INFO@ARTSOCIETYOFMONMOUTHCOUNTY.ORG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FB0D-AC18-5C46-BF09-E3840D4C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 is planned already FOR 2020-2021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22D6-7F7B-E54B-9709-AE23CCC8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Exhibit venues are scheduled and booked (4 exhibits)</a:t>
            </a:r>
          </a:p>
          <a:p>
            <a:r>
              <a:rPr lang="en-US" dirty="0"/>
              <a:t>Most Guest Speakers for meetings are booked</a:t>
            </a:r>
          </a:p>
          <a:p>
            <a:r>
              <a:rPr lang="en-US" dirty="0"/>
              <a:t>New brochure is in development</a:t>
            </a:r>
          </a:p>
          <a:p>
            <a:r>
              <a:rPr lang="en-US" dirty="0"/>
              <a:t>Website is up-to-date</a:t>
            </a:r>
          </a:p>
          <a:p>
            <a:r>
              <a:rPr lang="en-US" dirty="0"/>
              <a:t>Scholarship is fully-funded</a:t>
            </a:r>
          </a:p>
          <a:p>
            <a:r>
              <a:rPr lang="en-US"/>
              <a:t>New virtual events </a:t>
            </a:r>
            <a:r>
              <a:rPr lang="en-US" dirty="0"/>
              <a:t>are in the planning stages</a:t>
            </a:r>
          </a:p>
          <a:p>
            <a:r>
              <a:rPr lang="en-US" dirty="0"/>
              <a:t>New grant has been applied for from </a:t>
            </a:r>
            <a:r>
              <a:rPr lang="en-US" dirty="0" err="1"/>
              <a:t>OceanFirst</a:t>
            </a:r>
            <a:r>
              <a:rPr lang="en-US" dirty="0"/>
              <a:t> Foundation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ADD3-D63B-BD4E-AABE-DED9A7E3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ANOTHER GREAT YEAR WITH YOUR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F098D-4EA2-F243-BCBB-96D6C5F3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96" y="1938768"/>
            <a:ext cx="3144830" cy="200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182E2-22F4-6540-94DC-8EDABDBB9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033" y="1938768"/>
            <a:ext cx="2719060" cy="3586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22E89-5596-DE4B-BE07-5D2C0547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1938768"/>
            <a:ext cx="3111004" cy="38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F8CE-3062-0840-B17C-F45C7BAC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</a:t>
            </a:r>
            <a:r>
              <a:rPr lang="en-US" dirty="0" err="1"/>
              <a:t>yearS</a:t>
            </a:r>
            <a:r>
              <a:rPr lang="en-US" dirty="0"/>
              <a:t>: 2018-2020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01E3-6DD7-624A-BAFC-AFE706252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Exhibits to show your art</a:t>
            </a:r>
          </a:p>
          <a:p>
            <a:pPr lvl="1"/>
            <a:r>
              <a:rPr lang="en-US" dirty="0"/>
              <a:t>Middletown Township Public Library</a:t>
            </a:r>
          </a:p>
          <a:p>
            <a:pPr lvl="1"/>
            <a:r>
              <a:rPr lang="en-US" dirty="0"/>
              <a:t>Middletown Arts Center</a:t>
            </a:r>
          </a:p>
          <a:p>
            <a:pPr lvl="1"/>
            <a:r>
              <a:rPr lang="en-US" dirty="0"/>
              <a:t>Monmouth Beach Cultural Center</a:t>
            </a:r>
          </a:p>
          <a:p>
            <a:r>
              <a:rPr lang="en-US" dirty="0"/>
              <a:t>Scholarship funds to pay it forward to a college art student</a:t>
            </a:r>
          </a:p>
          <a:p>
            <a:r>
              <a:rPr lang="en-US" dirty="0"/>
              <a:t>Fellowship events: Pot Luck Luncheons; Longstreet Farm Tour; Painting Workshops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D7709F-D400-B746-99E1-22F493C36A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Meetings to learn from art professionals</a:t>
            </a:r>
          </a:p>
          <a:p>
            <a:pPr lvl="1"/>
            <a:r>
              <a:rPr lang="en-US" dirty="0"/>
              <a:t>Gina </a:t>
            </a:r>
            <a:r>
              <a:rPr lang="en-US" dirty="0" err="1"/>
              <a:t>Torello</a:t>
            </a:r>
            <a:r>
              <a:rPr lang="en-US" dirty="0"/>
              <a:t> pastels demo</a:t>
            </a:r>
          </a:p>
          <a:p>
            <a:pPr lvl="1"/>
            <a:r>
              <a:rPr lang="en-US" dirty="0"/>
              <a:t>David Levy on Italian Renaissance art history</a:t>
            </a:r>
          </a:p>
          <a:p>
            <a:pPr lvl="1"/>
            <a:r>
              <a:rPr lang="en-US" dirty="0"/>
              <a:t>Rich Cali on digital art using iPad Pro</a:t>
            </a:r>
          </a:p>
          <a:p>
            <a:pPr lvl="1"/>
            <a:r>
              <a:rPr lang="en-US" dirty="0"/>
              <a:t>Marie Maber – Art of Morris Blackburn</a:t>
            </a:r>
          </a:p>
          <a:p>
            <a:pPr lvl="1"/>
            <a:r>
              <a:rPr lang="en-US" dirty="0"/>
              <a:t>Kate Grady – Mosaics demo</a:t>
            </a:r>
          </a:p>
          <a:p>
            <a:pPr lvl="1"/>
            <a:r>
              <a:rPr lang="en-US" dirty="0" err="1"/>
              <a:t>Nanci</a:t>
            </a:r>
            <a:r>
              <a:rPr lang="en-US" dirty="0"/>
              <a:t> France-</a:t>
            </a:r>
            <a:r>
              <a:rPr lang="en-US" dirty="0" err="1"/>
              <a:t>Vaz</a:t>
            </a:r>
            <a:r>
              <a:rPr lang="en-US" dirty="0"/>
              <a:t> – Oil painting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3B31-7690-634B-A58B-770B2363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officers for 2018-2020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DB2-7289-9A41-82AD-301557B5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Helen and Ernie Antholis, Co-Presidents</a:t>
            </a:r>
          </a:p>
          <a:p>
            <a:r>
              <a:rPr lang="en-US" dirty="0"/>
              <a:t>Nancy Cagliostro, Treasurer</a:t>
            </a:r>
          </a:p>
          <a:p>
            <a:r>
              <a:rPr lang="en-US" dirty="0"/>
              <a:t>Lynne Roemer,  VP Membership</a:t>
            </a:r>
          </a:p>
          <a:p>
            <a:r>
              <a:rPr lang="en-US" dirty="0"/>
              <a:t>Vince </a:t>
            </a:r>
            <a:r>
              <a:rPr lang="en-US" dirty="0" err="1"/>
              <a:t>Matulewich</a:t>
            </a:r>
            <a:r>
              <a:rPr lang="en-US" dirty="0"/>
              <a:t>, VP Exhibits</a:t>
            </a:r>
          </a:p>
          <a:p>
            <a:r>
              <a:rPr lang="en-US" dirty="0"/>
              <a:t>Sol Hara,  Assistant VP,  Membership Recruiting</a:t>
            </a:r>
          </a:p>
          <a:p>
            <a:r>
              <a:rPr lang="en-US" dirty="0"/>
              <a:t>Penelope </a:t>
            </a:r>
            <a:r>
              <a:rPr lang="en-US" dirty="0" err="1"/>
              <a:t>Marzec</a:t>
            </a:r>
            <a:r>
              <a:rPr lang="en-US" dirty="0"/>
              <a:t>, Recording Secretary</a:t>
            </a:r>
          </a:p>
          <a:p>
            <a:r>
              <a:rPr lang="en-US" dirty="0"/>
              <a:t>Bill </a:t>
            </a:r>
            <a:r>
              <a:rPr lang="en-US" dirty="0" err="1"/>
              <a:t>Prihel</a:t>
            </a:r>
            <a:r>
              <a:rPr lang="en-US" dirty="0"/>
              <a:t>, Corresponding Secretary</a:t>
            </a:r>
          </a:p>
          <a:p>
            <a:r>
              <a:rPr lang="en-US" dirty="0"/>
              <a:t>Tom </a:t>
            </a:r>
            <a:r>
              <a:rPr lang="en-US" dirty="0" err="1"/>
              <a:t>Wilczewski</a:t>
            </a:r>
            <a:r>
              <a:rPr lang="en-US" dirty="0"/>
              <a:t>, Board Advisor and Publicity Secretary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3B31-7690-634B-A58B-770B2363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officers for 2020 -2022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DB2-7289-9A41-82AD-301557B5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Vince </a:t>
            </a:r>
            <a:r>
              <a:rPr lang="en-US" dirty="0" err="1"/>
              <a:t>Matulewich</a:t>
            </a:r>
            <a:r>
              <a:rPr lang="en-US" dirty="0"/>
              <a:t> and Susan </a:t>
            </a:r>
            <a:r>
              <a:rPr lang="en-US" dirty="0" err="1"/>
              <a:t>VanVolkenburgh</a:t>
            </a:r>
            <a:r>
              <a:rPr lang="en-US" dirty="0"/>
              <a:t>, Co-Presidents</a:t>
            </a:r>
          </a:p>
          <a:p>
            <a:r>
              <a:rPr lang="en-US" dirty="0"/>
              <a:t>Nancy Cagliostro, Treasurer</a:t>
            </a:r>
          </a:p>
          <a:p>
            <a:r>
              <a:rPr lang="en-US" dirty="0"/>
              <a:t>Cathy Delano and Caren Flynn, Co-VPs Programs</a:t>
            </a:r>
          </a:p>
          <a:p>
            <a:r>
              <a:rPr lang="en-US" dirty="0"/>
              <a:t>Lynne Roemer,  VP Membership</a:t>
            </a:r>
          </a:p>
          <a:p>
            <a:r>
              <a:rPr lang="en-US" dirty="0"/>
              <a:t>Linda Hart, VP Exhibits</a:t>
            </a:r>
          </a:p>
          <a:p>
            <a:r>
              <a:rPr lang="en-US" dirty="0"/>
              <a:t>Sol Hara,  Assistant VP,  Membership Recruiting</a:t>
            </a:r>
          </a:p>
          <a:p>
            <a:r>
              <a:rPr lang="en-US" dirty="0"/>
              <a:t>Penelope </a:t>
            </a:r>
            <a:r>
              <a:rPr lang="en-US" dirty="0" err="1"/>
              <a:t>Marzec</a:t>
            </a:r>
            <a:r>
              <a:rPr lang="en-US" dirty="0"/>
              <a:t>, Recording Secretary</a:t>
            </a:r>
          </a:p>
          <a:p>
            <a:r>
              <a:rPr lang="en-US" dirty="0"/>
              <a:t>Helen Antholis, Corresponding Secretary</a:t>
            </a:r>
          </a:p>
          <a:p>
            <a:r>
              <a:rPr lang="en-US" dirty="0"/>
              <a:t>Publicity Secretary, Lynne Roemer</a:t>
            </a:r>
          </a:p>
          <a:p>
            <a:r>
              <a:rPr lang="en-US" dirty="0"/>
              <a:t>Tom </a:t>
            </a:r>
            <a:r>
              <a:rPr lang="en-US" dirty="0" err="1"/>
              <a:t>Wilczewski</a:t>
            </a:r>
            <a:r>
              <a:rPr lang="en-US" dirty="0"/>
              <a:t>, Board Advisor</a:t>
            </a:r>
          </a:p>
        </p:txBody>
      </p:sp>
    </p:spTree>
    <p:extLst>
      <p:ext uri="{BB962C8B-B14F-4D97-AF65-F5344CB8AC3E}">
        <p14:creationId xmlns:p14="http://schemas.microsoft.com/office/powerpoint/2010/main" val="378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67E4-7B92-9944-835D-DEFF4ED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Chairs 2018-2020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67C4-D316-FB42-8860-38C7ED49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Pat </a:t>
            </a:r>
            <a:r>
              <a:rPr lang="en-US" sz="2400" dirty="0" err="1"/>
              <a:t>Dygulski</a:t>
            </a:r>
            <a:r>
              <a:rPr lang="en-US" sz="2400" dirty="0"/>
              <a:t> - October All Art at Monmouth Beach Cultural Center</a:t>
            </a:r>
          </a:p>
          <a:p>
            <a:pPr marL="0" indent="0">
              <a:buNone/>
            </a:pPr>
            <a:r>
              <a:rPr lang="en-US" sz="2400" dirty="0"/>
              <a:t>Lynne Roemer – November Anniversary Show at the Middletown Arts Center</a:t>
            </a:r>
          </a:p>
          <a:p>
            <a:pPr marL="0" indent="0">
              <a:buNone/>
            </a:pPr>
            <a:r>
              <a:rPr lang="en-US" sz="2400" dirty="0"/>
              <a:t>Vince and Irene </a:t>
            </a:r>
            <a:r>
              <a:rPr lang="en-US" sz="2400" dirty="0" err="1"/>
              <a:t>Matulewich</a:t>
            </a:r>
            <a:r>
              <a:rPr lang="en-US" sz="2400" dirty="0"/>
              <a:t> – January The Toni </a:t>
            </a:r>
            <a:r>
              <a:rPr lang="en-US" sz="2400" dirty="0" err="1"/>
              <a:t>Wilczewski</a:t>
            </a:r>
            <a:r>
              <a:rPr lang="en-US" sz="2400" dirty="0"/>
              <a:t> Memorial Photography Show at MTPL</a:t>
            </a:r>
          </a:p>
          <a:p>
            <a:pPr marL="0" indent="0">
              <a:buNone/>
            </a:pPr>
            <a:r>
              <a:rPr lang="en-US" sz="2400" dirty="0"/>
              <a:t>Ken and Joyce </a:t>
            </a:r>
            <a:r>
              <a:rPr lang="en-US" sz="2400" dirty="0" err="1"/>
              <a:t>Klohn</a:t>
            </a:r>
            <a:r>
              <a:rPr lang="en-US" sz="2400" dirty="0"/>
              <a:t>; Helen and Ernie Antholis – March Oldies but Goodies at MTPL</a:t>
            </a:r>
          </a:p>
          <a:p>
            <a:pPr marL="0" indent="0">
              <a:buNone/>
            </a:pPr>
            <a:r>
              <a:rPr lang="en-US" sz="2400" dirty="0"/>
              <a:t>Linda Hart – April The Ruth Crown Memorial Exhibit at MTPL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4D21-47C0-0244-9C61-717CB52F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</a:t>
            </a:r>
            <a:r>
              <a:rPr lang="en-US" dirty="0"/>
              <a:t>you to our Volunteer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CF3B-5CAA-F64E-88D8-4E0AB5389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Patty Chasey, Mary Ann Crane, Cathy Delano, Johanna Ericson, Caren Flynn, Stephanie Frank, Guido </a:t>
            </a:r>
            <a:r>
              <a:rPr lang="en-US" sz="3000" dirty="0" err="1"/>
              <a:t>Guazzoni</a:t>
            </a:r>
            <a:r>
              <a:rPr lang="en-US" sz="3000" dirty="0"/>
              <a:t>, Dana McKay, Pat and Steve </a:t>
            </a:r>
            <a:r>
              <a:rPr lang="en-US" sz="3000" dirty="0" err="1"/>
              <a:t>Meko</a:t>
            </a:r>
            <a:r>
              <a:rPr lang="en-US" sz="3000" dirty="0"/>
              <a:t>, Jim Powers, Donna </a:t>
            </a:r>
            <a:r>
              <a:rPr lang="en-US" sz="3000" dirty="0" err="1"/>
              <a:t>Robatto</a:t>
            </a:r>
            <a:r>
              <a:rPr lang="en-US" sz="3000" dirty="0"/>
              <a:t>, Marianne </a:t>
            </a:r>
            <a:r>
              <a:rPr lang="en-US" sz="3000" dirty="0" err="1"/>
              <a:t>Salimbene</a:t>
            </a:r>
            <a:r>
              <a:rPr lang="en-US" sz="3000" dirty="0"/>
              <a:t>, Greg </a:t>
            </a:r>
            <a:r>
              <a:rPr lang="en-US" sz="3000" dirty="0" err="1"/>
              <a:t>Sliwa</a:t>
            </a:r>
            <a:r>
              <a:rPr lang="en-US" sz="3000" dirty="0"/>
              <a:t>, Lee </a:t>
            </a:r>
            <a:r>
              <a:rPr lang="en-US" sz="3000" dirty="0" err="1"/>
              <a:t>Sliwa</a:t>
            </a:r>
            <a:r>
              <a:rPr lang="en-US" sz="3000" dirty="0"/>
              <a:t>, Theresa </a:t>
            </a:r>
            <a:r>
              <a:rPr lang="en-US" sz="3000" dirty="0" err="1"/>
              <a:t>Trocchia</a:t>
            </a:r>
            <a:r>
              <a:rPr lang="en-US" sz="3000" dirty="0"/>
              <a:t>, Bob Warwick, Lois and Joe Wilkes, Susan Van </a:t>
            </a:r>
            <a:r>
              <a:rPr lang="en-US" sz="3000" dirty="0" err="1"/>
              <a:t>Volkenburgh</a:t>
            </a:r>
            <a:r>
              <a:rPr lang="en-US" sz="3000" dirty="0"/>
              <a:t>, Pat </a:t>
            </a:r>
            <a:r>
              <a:rPr lang="en-US" sz="3000" dirty="0" err="1"/>
              <a:t>Zackman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Hospitality: Lorraine </a:t>
            </a:r>
            <a:r>
              <a:rPr lang="en-US" sz="3000" dirty="0" err="1"/>
              <a:t>Kornett</a:t>
            </a:r>
            <a:r>
              <a:rPr lang="en-US" sz="3000" dirty="0"/>
              <a:t>, Nancy Nadler and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DEB2-B1F0-3949-A7BB-6AF23D2A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 from </a:t>
            </a:r>
            <a:r>
              <a:rPr lang="en-US"/>
              <a:t>2018-2020 – Building on the past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BFFB-4EF3-9949-9C7D-8F21E06F6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Upgraded accounting methods, established a budget, increased income, reduced expenses</a:t>
            </a:r>
          </a:p>
          <a:p>
            <a:r>
              <a:rPr lang="en-US" dirty="0"/>
              <a:t>Secured insurance for Directors and Officers</a:t>
            </a:r>
          </a:p>
          <a:p>
            <a:r>
              <a:rPr lang="en-US" dirty="0"/>
              <a:t>Upgraded Membership record-keeping</a:t>
            </a:r>
          </a:p>
          <a:p>
            <a:r>
              <a:rPr lang="en-US" dirty="0"/>
              <a:t>Received first grant from </a:t>
            </a:r>
            <a:r>
              <a:rPr lang="en-US" dirty="0" err="1"/>
              <a:t>OceanFirst</a:t>
            </a:r>
            <a:r>
              <a:rPr lang="en-US" dirty="0"/>
              <a:t> Bank Foundation</a:t>
            </a:r>
          </a:p>
          <a:p>
            <a:r>
              <a:rPr lang="en-US" dirty="0"/>
              <a:t>Gave two scholarships to Brookdale art students</a:t>
            </a:r>
          </a:p>
          <a:p>
            <a:r>
              <a:rPr lang="en-US" dirty="0"/>
              <a:t>Improved board and member communications</a:t>
            </a:r>
          </a:p>
          <a:p>
            <a:r>
              <a:rPr lang="en-US" dirty="0"/>
              <a:t>Ran two Copy Cats exhibit categories</a:t>
            </a:r>
          </a:p>
          <a:p>
            <a:r>
              <a:rPr lang="en-US" dirty="0"/>
              <a:t>Started Saturday Receiving Days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681B2-2FA7-5A48-8878-7DC494759A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Offered watercolor painting workshops</a:t>
            </a:r>
          </a:p>
          <a:p>
            <a:r>
              <a:rPr lang="en-US" dirty="0"/>
              <a:t>Conducted a Longstreet Farm Tour – Holmdel Park</a:t>
            </a:r>
          </a:p>
          <a:p>
            <a:r>
              <a:rPr lang="en-US" dirty="0"/>
              <a:t>Ran three Pot Luck Luncheons</a:t>
            </a:r>
          </a:p>
          <a:p>
            <a:r>
              <a:rPr lang="en-US" dirty="0"/>
              <a:t>Conducted a fundraiser at MTPL – Trash to Treasure</a:t>
            </a:r>
          </a:p>
          <a:p>
            <a:r>
              <a:rPr lang="en-US" dirty="0"/>
              <a:t>Started Give Away-Take Away Tables</a:t>
            </a:r>
          </a:p>
          <a:p>
            <a:r>
              <a:rPr lang="en-US" dirty="0"/>
              <a:t>Exhibited at new venues: Brookdale CC Art Gallery and the Middletown Arts Center</a:t>
            </a:r>
          </a:p>
          <a:p>
            <a:r>
              <a:rPr lang="en-US" dirty="0"/>
              <a:t>Conducted six exhibits in one year (2018-2019)</a:t>
            </a:r>
          </a:p>
        </p:txBody>
      </p:sp>
    </p:spTree>
    <p:extLst>
      <p:ext uri="{BB962C8B-B14F-4D97-AF65-F5344CB8AC3E}">
        <p14:creationId xmlns:p14="http://schemas.microsoft.com/office/powerpoint/2010/main" val="26177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CE47-C83E-B14A-BE48-624E88F3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 – value of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E0A4-3E26-A34F-A296-176490AE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Social interactions through virtual meetings and mingling with creative artists</a:t>
            </a:r>
          </a:p>
          <a:p>
            <a:r>
              <a:rPr lang="en-US" sz="2400" dirty="0"/>
              <a:t>Educational opportunities to continue learning from other professionals</a:t>
            </a:r>
          </a:p>
          <a:p>
            <a:r>
              <a:rPr lang="en-US" sz="2400" dirty="0"/>
              <a:t>Opportunity to exhibit artwork and gain recognition and awards</a:t>
            </a:r>
          </a:p>
          <a:p>
            <a:r>
              <a:rPr lang="en-US" sz="2400" dirty="0"/>
              <a:t>Chances to contribute time and talent to the mission of the ASMC</a:t>
            </a:r>
          </a:p>
          <a:p>
            <a:r>
              <a:rPr lang="en-US" sz="2400" dirty="0"/>
              <a:t>Place to use your creativity and keep your mind active</a:t>
            </a:r>
          </a:p>
          <a:p>
            <a:r>
              <a:rPr lang="en-US" sz="2400" dirty="0"/>
              <a:t>Many different ways to offer assistance to further the continuation of the Society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1E48-9714-4942-9276-B612C7AA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ASMC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28911-14B4-BC4D-B058-6EEDA1DA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100+ members</a:t>
            </a:r>
          </a:p>
          <a:p>
            <a:r>
              <a:rPr lang="en-US" dirty="0"/>
              <a:t>Commitment of Volunteer Officers with time and talent:  9</a:t>
            </a:r>
          </a:p>
          <a:p>
            <a:r>
              <a:rPr lang="en-US" dirty="0"/>
              <a:t>Involvement of additional volunteer members: 22</a:t>
            </a:r>
          </a:p>
          <a:p>
            <a:r>
              <a:rPr lang="en-US" dirty="0"/>
              <a:t>4-5 Exhibits per year</a:t>
            </a:r>
          </a:p>
          <a:p>
            <a:r>
              <a:rPr lang="en-US" dirty="0"/>
              <a:t>6 Presentations per year</a:t>
            </a:r>
          </a:p>
          <a:p>
            <a:r>
              <a:rPr lang="en-US" dirty="0"/>
              <a:t>Financially sound with operating budget of $8000 per year</a:t>
            </a:r>
          </a:p>
          <a:p>
            <a:r>
              <a:rPr lang="en-US" dirty="0"/>
              <a:t>Grants and sponsorships received each year of over $1100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2077</TotalTime>
  <Words>802</Words>
  <Application>Microsoft Macintosh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Art society of Monmouth county</vt:lpstr>
      <vt:lpstr>Successful yearS: 2018-2020</vt:lpstr>
      <vt:lpstr>OUR officers for 2018-2020</vt:lpstr>
      <vt:lpstr>OUR officers for 2020 -2022</vt:lpstr>
      <vt:lpstr>Exhibit Chairs 2018-2020</vt:lpstr>
      <vt:lpstr>thank you to our Volunteer Assistants</vt:lpstr>
      <vt:lpstr>Innovations from 2018-2020 – Building on the past</vt:lpstr>
      <vt:lpstr>New year – value of membership</vt:lpstr>
      <vt:lpstr>ASMC by the numbers</vt:lpstr>
      <vt:lpstr>Join us and offer your commitment</vt:lpstr>
      <vt:lpstr>POSiTIONS FOR 2020-2022 ELECTIONS WERE HELD IN JUNE 2020</vt:lpstr>
      <vt:lpstr>EXPRESS YOUR INTEREST – OFFER TO HELP</vt:lpstr>
      <vt:lpstr>New Year is planned already FOR 2020-2021</vt:lpstr>
      <vt:lpstr>TO ANOTHER GREAT YEAR WITH YOUR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society of Monmouth county</dc:title>
  <dc:creator>Helen Antholis</dc:creator>
  <cp:lastModifiedBy>Helen Antholis</cp:lastModifiedBy>
  <cp:revision>79</cp:revision>
  <dcterms:created xsi:type="dcterms:W3CDTF">2020-02-26T17:08:58Z</dcterms:created>
  <dcterms:modified xsi:type="dcterms:W3CDTF">2020-06-25T17:56:31Z</dcterms:modified>
</cp:coreProperties>
</file>